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9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6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5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8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7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E25B-526E-4AC8-9AF9-1507BEEB8A8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C99E-FF18-486E-9382-C8931B59E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4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5786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2023 Site Specific Plan Amendment Process</a:t>
            </a:r>
            <a:br>
              <a:rPr lang="en-US" sz="1200" dirty="0">
                <a:latin typeface="Arial Black" panose="020B0A04020102020204" pitchFamily="34" charset="0"/>
              </a:rPr>
            </a:br>
            <a:r>
              <a:rPr lang="en-US" sz="1200" dirty="0">
                <a:latin typeface="Arial Black" panose="020B0A04020102020204" pitchFamily="34" charset="0"/>
              </a:rPr>
              <a:t>Comments on CPN22-MA-006, Madison Acquisitions, LLC</a:t>
            </a:r>
            <a:br>
              <a:rPr lang="en-US" sz="1200" dirty="0">
                <a:latin typeface="Arial Black" panose="020B0A04020102020204" pitchFamily="34" charset="0"/>
              </a:rPr>
            </a:br>
            <a:r>
              <a:rPr lang="en-US" sz="1200" dirty="0">
                <a:latin typeface="Arial Black" panose="020B0A04020102020204" pitchFamily="34" charset="0"/>
              </a:rPr>
              <a:t>R-2 to PDH-4 at Gallows Road and </a:t>
            </a:r>
            <a:r>
              <a:rPr lang="en-US" sz="1200" dirty="0" err="1">
                <a:latin typeface="Arial Black" panose="020B0A04020102020204" pitchFamily="34" charset="0"/>
              </a:rPr>
              <a:t>Libeau</a:t>
            </a:r>
            <a:r>
              <a:rPr lang="en-US" sz="1200" dirty="0">
                <a:latin typeface="Arial Black" panose="020B0A04020102020204" pitchFamily="34" charset="0"/>
              </a:rPr>
              <a:t> Lane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60812"/>
            <a:ext cx="9144000" cy="1278340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Gerry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Andrianopoulos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aseline="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Raintree Homeowners Association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9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91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TOPOGRAPHY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82473"/>
            <a:ext cx="10515600" cy="5550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</a:rPr>
              <a:t>On the North </a:t>
            </a:r>
            <a:r>
              <a:rPr lang="en-US" sz="1200" dirty="0">
                <a:latin typeface="Arial Black" panose="020B0A04020102020204" pitchFamily="34" charset="0"/>
              </a:rPr>
              <a:t>to South and East to West </a:t>
            </a:r>
            <a:r>
              <a:rPr lang="en-US" sz="1200" dirty="0" smtClean="0">
                <a:latin typeface="Arial Black" panose="020B0A04020102020204" pitchFamily="34" charset="0"/>
              </a:rPr>
              <a:t>boundaries </a:t>
            </a:r>
            <a:r>
              <a:rPr lang="en-US" sz="1200" dirty="0">
                <a:latin typeface="Arial Black" panose="020B0A04020102020204" pitchFamily="34" charset="0"/>
              </a:rPr>
              <a:t>of </a:t>
            </a:r>
            <a:r>
              <a:rPr lang="en-US" sz="1200" dirty="0" smtClean="0">
                <a:latin typeface="Arial Black" panose="020B0A04020102020204" pitchFamily="34" charset="0"/>
              </a:rPr>
              <a:t>MA-006 the </a:t>
            </a:r>
            <a:r>
              <a:rPr lang="en-US" sz="1200" dirty="0">
                <a:latin typeface="Arial Black" panose="020B0A04020102020204" pitchFamily="34" charset="0"/>
              </a:rPr>
              <a:t>elevation drops from 350 </a:t>
            </a:r>
            <a:r>
              <a:rPr lang="en-US" sz="1200" dirty="0" err="1">
                <a:latin typeface="Arial Black" panose="020B0A04020102020204" pitchFamily="34" charset="0"/>
              </a:rPr>
              <a:t>ft</a:t>
            </a:r>
            <a:r>
              <a:rPr lang="en-US" sz="1200" dirty="0">
                <a:latin typeface="Arial Black" panose="020B0A04020102020204" pitchFamily="34" charset="0"/>
              </a:rPr>
              <a:t> to 306 </a:t>
            </a:r>
            <a:r>
              <a:rPr lang="en-US" sz="1200" dirty="0" err="1">
                <a:latin typeface="Arial Black" panose="020B0A04020102020204" pitchFamily="34" charset="0"/>
              </a:rPr>
              <a:t>ft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smtClean="0">
                <a:latin typeface="Arial Black" panose="020B0A04020102020204" pitchFamily="34" charset="0"/>
              </a:rPr>
              <a:t>over </a:t>
            </a:r>
            <a:r>
              <a:rPr lang="en-US" sz="1200" dirty="0">
                <a:latin typeface="Arial Black" panose="020B0A04020102020204" pitchFamily="34" charset="0"/>
              </a:rPr>
              <a:t>a distance of 640 </a:t>
            </a:r>
            <a:r>
              <a:rPr lang="en-US" sz="1200" dirty="0" err="1">
                <a:latin typeface="Arial Black" panose="020B0A04020102020204" pitchFamily="34" charset="0"/>
              </a:rPr>
              <a:t>ft</a:t>
            </a:r>
            <a:r>
              <a:rPr lang="en-US" sz="1200" dirty="0">
                <a:latin typeface="Arial Black" panose="020B0A04020102020204" pitchFamily="34" charset="0"/>
              </a:rPr>
              <a:t>, a </a:t>
            </a:r>
            <a:r>
              <a:rPr lang="en-US" sz="1200" dirty="0" smtClean="0">
                <a:latin typeface="Arial Black" panose="020B0A04020102020204" pitchFamily="34" charset="0"/>
              </a:rPr>
              <a:t>very steep slope.  </a:t>
            </a:r>
          </a:p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</a:rPr>
              <a:t>20 </a:t>
            </a:r>
            <a:r>
              <a:rPr lang="en-US" sz="1200" dirty="0" smtClean="0">
                <a:latin typeface="Arial Black" panose="020B0A04020102020204" pitchFamily="34" charset="0"/>
              </a:rPr>
              <a:t>homes of 3000-4000 </a:t>
            </a:r>
            <a:r>
              <a:rPr lang="en-US" sz="1200" dirty="0" err="1" smtClean="0">
                <a:latin typeface="Arial Black" panose="020B0A04020102020204" pitchFamily="34" charset="0"/>
              </a:rPr>
              <a:t>sq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</a:rPr>
              <a:t>ft</a:t>
            </a:r>
            <a:r>
              <a:rPr lang="en-US" sz="1200" dirty="0" smtClean="0">
                <a:latin typeface="Arial Black" panose="020B0A04020102020204" pitchFamily="34" charset="0"/>
              </a:rPr>
              <a:t> with a two-car garage are </a:t>
            </a:r>
            <a:r>
              <a:rPr lang="en-US" sz="1200" dirty="0">
                <a:latin typeface="Arial Black" panose="020B0A04020102020204" pitchFamily="34" charset="0"/>
              </a:rPr>
              <a:t>incompatible with the topography short of massive </a:t>
            </a:r>
            <a:r>
              <a:rPr lang="en-US" sz="1200" dirty="0" smtClean="0">
                <a:latin typeface="Arial Black" panose="020B0A04020102020204" pitchFamily="34" charset="0"/>
              </a:rPr>
              <a:t>regrading, </a:t>
            </a:r>
            <a:r>
              <a:rPr lang="en-US" sz="1200" dirty="0">
                <a:latin typeface="Arial Black" panose="020B0A04020102020204" pitchFamily="34" charset="0"/>
              </a:rPr>
              <a:t>tree loss </a:t>
            </a:r>
            <a:r>
              <a:rPr lang="en-US" sz="1200" dirty="0" smtClean="0">
                <a:latin typeface="Arial Black" panose="020B0A04020102020204" pitchFamily="34" charset="0"/>
              </a:rPr>
              <a:t>and very high </a:t>
            </a:r>
            <a:r>
              <a:rPr lang="en-US" sz="1200" dirty="0">
                <a:latin typeface="Arial Black" panose="020B0A04020102020204" pitchFamily="34" charset="0"/>
              </a:rPr>
              <a:t>retaining walls.</a:t>
            </a:r>
          </a:p>
          <a:p>
            <a:pPr marL="0" indent="0">
              <a:buNone/>
            </a:pPr>
            <a:endParaRPr lang="en-US" sz="1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000" dirty="0">
              <a:latin typeface="Arial Black" panose="020B0A04020102020204" pitchFamily="34" charset="0"/>
            </a:endParaRPr>
          </a:p>
        </p:txBody>
      </p:sp>
      <p:pic>
        <p:nvPicPr>
          <p:cNvPr id="6" name="Picture 5" descr="Map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1715069"/>
            <a:ext cx="9053015" cy="48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65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Storm Water Management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301"/>
            <a:ext cx="10515600" cy="527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</a:rPr>
              <a:t>All of the runoff from </a:t>
            </a:r>
            <a:r>
              <a:rPr lang="en-US" sz="1200" dirty="0" smtClean="0">
                <a:latin typeface="Arial Black" panose="020B0A04020102020204" pitchFamily="34" charset="0"/>
              </a:rPr>
              <a:t>MA-006 </a:t>
            </a:r>
            <a:r>
              <a:rPr lang="en-US" sz="1200" dirty="0">
                <a:latin typeface="Arial Black" panose="020B0A04020102020204" pitchFamily="34" charset="0"/>
              </a:rPr>
              <a:t>drains toward </a:t>
            </a:r>
            <a:r>
              <a:rPr lang="en-US" sz="1200" dirty="0" smtClean="0">
                <a:latin typeface="Arial Black" panose="020B0A04020102020204" pitchFamily="34" charset="0"/>
              </a:rPr>
              <a:t>Raintree. </a:t>
            </a:r>
          </a:p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</a:rPr>
              <a:t>The </a:t>
            </a:r>
            <a:r>
              <a:rPr lang="en-US" sz="1200" dirty="0">
                <a:latin typeface="Arial Black" panose="020B0A04020102020204" pitchFamily="34" charset="0"/>
              </a:rPr>
              <a:t>county map </a:t>
            </a:r>
            <a:r>
              <a:rPr lang="en-US" sz="1200" dirty="0" smtClean="0">
                <a:latin typeface="Arial Black" panose="020B0A04020102020204" pitchFamily="34" charset="0"/>
              </a:rPr>
              <a:t>labels </a:t>
            </a:r>
            <a:r>
              <a:rPr lang="en-US" sz="1200" dirty="0">
                <a:latin typeface="Arial Black" panose="020B0A04020102020204" pitchFamily="34" charset="0"/>
              </a:rPr>
              <a:t>the point at which this runoff reaches Raintree a “Flood </a:t>
            </a:r>
            <a:r>
              <a:rPr lang="en-US" sz="1200" dirty="0" smtClean="0">
                <a:latin typeface="Arial Black" panose="020B0A04020102020204" pitchFamily="34" charset="0"/>
              </a:rPr>
              <a:t>Area.” </a:t>
            </a:r>
          </a:p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</a:rPr>
              <a:t>Raintree has flooded </a:t>
            </a:r>
            <a:r>
              <a:rPr lang="en-US" sz="1200" dirty="0">
                <a:latin typeface="Arial Black" panose="020B0A04020102020204" pitchFamily="34" charset="0"/>
              </a:rPr>
              <a:t>in the past. </a:t>
            </a:r>
            <a:endParaRPr lang="en-US" sz="1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0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C:\Users\andri\OneDrive\Documents\WOODS DEVELOPMENT 9-2018\thumbnail_IMG_44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5" y="2133600"/>
            <a:ext cx="4447493" cy="337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ndri\OneDrive\Documents\WOODS DEVELOPMENT 9-2018\thumbnail_IMG_44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3" y="2133600"/>
            <a:ext cx="4426424" cy="3375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48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167"/>
            <a:ext cx="10515600" cy="37303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Traffic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7881"/>
            <a:ext cx="10515600" cy="5449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</a:rPr>
              <a:t>Exiting and entering Raintree during heavy traffic </a:t>
            </a:r>
            <a:r>
              <a:rPr lang="en-US" sz="1200" dirty="0" smtClean="0">
                <a:latin typeface="Arial Black" panose="020B0A04020102020204" pitchFamily="34" charset="0"/>
              </a:rPr>
              <a:t>is </a:t>
            </a:r>
            <a:r>
              <a:rPr lang="en-US" sz="1200" dirty="0">
                <a:latin typeface="Arial Black" panose="020B0A04020102020204" pitchFamily="34" charset="0"/>
              </a:rPr>
              <a:t>extremely </a:t>
            </a:r>
            <a:r>
              <a:rPr lang="en-US" sz="1200" dirty="0" smtClean="0">
                <a:latin typeface="Arial Black" panose="020B0A04020102020204" pitchFamily="34" charset="0"/>
              </a:rPr>
              <a:t>dangerous.</a:t>
            </a:r>
            <a:endParaRPr lang="en-US" sz="1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</a:rPr>
              <a:t>Mile-long </a:t>
            </a:r>
            <a:r>
              <a:rPr lang="en-US" sz="1200" dirty="0">
                <a:latin typeface="Arial Black" panose="020B0A04020102020204" pitchFamily="34" charset="0"/>
              </a:rPr>
              <a:t>west-bound </a:t>
            </a:r>
            <a:r>
              <a:rPr lang="en-US" sz="1200" dirty="0" smtClean="0">
                <a:latin typeface="Arial Black" panose="020B0A04020102020204" pitchFamily="34" charset="0"/>
              </a:rPr>
              <a:t>and east-bound traffic builds </a:t>
            </a:r>
            <a:r>
              <a:rPr lang="en-US" sz="1200" dirty="0">
                <a:latin typeface="Arial Black" panose="020B0A04020102020204" pitchFamily="34" charset="0"/>
              </a:rPr>
              <a:t>up </a:t>
            </a:r>
            <a:r>
              <a:rPr lang="en-US" sz="1200" dirty="0" smtClean="0">
                <a:latin typeface="Arial Black" panose="020B0A04020102020204" pitchFamily="34" charset="0"/>
              </a:rPr>
              <a:t>between </a:t>
            </a:r>
            <a:r>
              <a:rPr lang="en-US" sz="1200" dirty="0">
                <a:latin typeface="Arial Black" panose="020B0A04020102020204" pitchFamily="34" charset="0"/>
              </a:rPr>
              <a:t>the </a:t>
            </a:r>
            <a:r>
              <a:rPr lang="en-US" sz="1200" dirty="0" smtClean="0">
                <a:latin typeface="Arial Black" panose="020B0A04020102020204" pitchFamily="34" charset="0"/>
              </a:rPr>
              <a:t>traffic </a:t>
            </a:r>
            <a:r>
              <a:rPr lang="en-US" sz="1200" dirty="0">
                <a:latin typeface="Arial Black" panose="020B0A04020102020204" pitchFamily="34" charset="0"/>
              </a:rPr>
              <a:t>lights </a:t>
            </a:r>
            <a:r>
              <a:rPr lang="en-US" sz="1200" dirty="0" smtClean="0">
                <a:latin typeface="Arial Black" panose="020B0A04020102020204" pitchFamily="34" charset="0"/>
              </a:rPr>
              <a:t>on the I-495 overpass and Annandale Rd. </a:t>
            </a:r>
          </a:p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</a:rPr>
              <a:t>Left </a:t>
            </a:r>
            <a:r>
              <a:rPr lang="en-US" sz="1200" dirty="0">
                <a:latin typeface="Arial Black" panose="020B0A04020102020204" pitchFamily="34" charset="0"/>
              </a:rPr>
              <a:t>turns out of Raintree are </a:t>
            </a:r>
            <a:r>
              <a:rPr lang="en-US" sz="1200" dirty="0" smtClean="0">
                <a:latin typeface="Arial Black" panose="020B0A04020102020204" pitchFamily="34" charset="0"/>
              </a:rPr>
              <a:t>almost </a:t>
            </a:r>
            <a:r>
              <a:rPr lang="en-US" sz="1200" dirty="0">
                <a:latin typeface="Arial Black" panose="020B0A04020102020204" pitchFamily="34" charset="0"/>
              </a:rPr>
              <a:t>impossible, and </a:t>
            </a:r>
            <a:r>
              <a:rPr lang="en-US" sz="1200" dirty="0" smtClean="0">
                <a:latin typeface="Arial Black" panose="020B0A04020102020204" pitchFamily="34" charset="0"/>
              </a:rPr>
              <a:t>Right </a:t>
            </a:r>
            <a:r>
              <a:rPr lang="en-US" sz="1200" dirty="0">
                <a:latin typeface="Arial Black" panose="020B0A04020102020204" pitchFamily="34" charset="0"/>
              </a:rPr>
              <a:t>turns </a:t>
            </a:r>
            <a:r>
              <a:rPr lang="en-US" sz="1200" dirty="0" smtClean="0">
                <a:latin typeface="Arial Black" panose="020B0A04020102020204" pitchFamily="34" charset="0"/>
              </a:rPr>
              <a:t>are </a:t>
            </a:r>
            <a:r>
              <a:rPr lang="en-US" sz="1200" dirty="0">
                <a:latin typeface="Arial Black" panose="020B0A04020102020204" pitchFamily="34" charset="0"/>
              </a:rPr>
              <a:t>difficult due to </a:t>
            </a:r>
            <a:r>
              <a:rPr lang="en-US" sz="1200" dirty="0" smtClean="0">
                <a:latin typeface="Arial Black" panose="020B0A04020102020204" pitchFamily="34" charset="0"/>
              </a:rPr>
              <a:t>continuous traffic from </a:t>
            </a:r>
            <a:r>
              <a:rPr lang="en-US" sz="1200" dirty="0">
                <a:latin typeface="Arial Black" panose="020B0A04020102020204" pitchFamily="34" charset="0"/>
              </a:rPr>
              <a:t>the left</a:t>
            </a:r>
            <a:r>
              <a:rPr lang="en-US" sz="12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</a:rPr>
              <a:t>A single access </a:t>
            </a:r>
            <a:r>
              <a:rPr lang="en-US" sz="1200" dirty="0">
                <a:latin typeface="Arial Black" panose="020B0A04020102020204" pitchFamily="34" charset="0"/>
              </a:rPr>
              <a:t>road </a:t>
            </a:r>
            <a:r>
              <a:rPr lang="en-US" sz="1200" dirty="0" smtClean="0">
                <a:latin typeface="Arial Black" panose="020B0A04020102020204" pitchFamily="34" charset="0"/>
              </a:rPr>
              <a:t>for </a:t>
            </a:r>
            <a:r>
              <a:rPr lang="en-US" sz="1200" dirty="0">
                <a:latin typeface="Arial Black" panose="020B0A04020102020204" pitchFamily="34" charset="0"/>
              </a:rPr>
              <a:t>20 </a:t>
            </a:r>
            <a:r>
              <a:rPr lang="en-US" sz="1200" dirty="0" smtClean="0">
                <a:latin typeface="Arial Black" panose="020B0A04020102020204" pitchFamily="34" charset="0"/>
              </a:rPr>
              <a:t>homes </a:t>
            </a:r>
            <a:r>
              <a:rPr lang="en-US" sz="1200" dirty="0">
                <a:latin typeface="Arial Black" panose="020B0A04020102020204" pitchFamily="34" charset="0"/>
              </a:rPr>
              <a:t>300 </a:t>
            </a:r>
            <a:r>
              <a:rPr lang="en-US" sz="1200" dirty="0" err="1">
                <a:latin typeface="Arial Black" panose="020B0A04020102020204" pitchFamily="34" charset="0"/>
              </a:rPr>
              <a:t>ft</a:t>
            </a:r>
            <a:r>
              <a:rPr lang="en-US" sz="1200" dirty="0">
                <a:latin typeface="Arial Black" panose="020B0A04020102020204" pitchFamily="34" charset="0"/>
              </a:rPr>
              <a:t> east </a:t>
            </a:r>
            <a:r>
              <a:rPr lang="en-US" sz="1200" dirty="0" smtClean="0">
                <a:latin typeface="Arial Black" panose="020B0A04020102020204" pitchFamily="34" charset="0"/>
              </a:rPr>
              <a:t>of Raintree would </a:t>
            </a:r>
            <a:r>
              <a:rPr lang="en-US" sz="1200" dirty="0">
                <a:latin typeface="Arial Black" panose="020B0A04020102020204" pitchFamily="34" charset="0"/>
              </a:rPr>
              <a:t>aggravate current traffic issues.</a:t>
            </a:r>
          </a:p>
          <a:p>
            <a:pPr marL="0" indent="0">
              <a:buNone/>
            </a:pPr>
            <a:endParaRPr lang="en-US" sz="12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2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C:\Users\andri\OneDrive\Pictures\GALLOWS RD. ACCIDENTS\ACCIDENT in Front of Wheatwheel Lane .jpg 4-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3882" y="2265528"/>
            <a:ext cx="4780924" cy="379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ndri\OneDrive\Pictures\GALLOWS RD. ACCIDENTS\Barrier down Gallows Rd &amp; Exit north I495.jpg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7834" y="1799229"/>
            <a:ext cx="3798624" cy="473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00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997"/>
            <a:ext cx="10515600" cy="44127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Scale of Development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2556"/>
            <a:ext cx="10515600" cy="5294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</a:rPr>
              <a:t>Policy </a:t>
            </a:r>
            <a:r>
              <a:rPr lang="en-US" sz="1200" dirty="0" smtClean="0">
                <a:latin typeface="Arial Black" panose="020B0A04020102020204" pitchFamily="34" charset="0"/>
              </a:rPr>
              <a:t>B of </a:t>
            </a:r>
            <a:r>
              <a:rPr lang="en-US" sz="1200" dirty="0">
                <a:latin typeface="Arial Black" panose="020B0A04020102020204" pitchFamily="34" charset="0"/>
              </a:rPr>
              <a:t>Objective 14 in </a:t>
            </a:r>
            <a:r>
              <a:rPr lang="en-US" sz="1200" dirty="0" smtClean="0">
                <a:latin typeface="Arial Black" panose="020B0A04020102020204" pitchFamily="34" charset="0"/>
              </a:rPr>
              <a:t>the </a:t>
            </a:r>
            <a:r>
              <a:rPr lang="en-US" sz="1200" dirty="0">
                <a:latin typeface="Arial Black" panose="020B0A04020102020204" pitchFamily="34" charset="0"/>
              </a:rPr>
              <a:t>Policy Plan encourages “infill development in established areas that is compatible with existing …land use and that is at a </a:t>
            </a:r>
            <a:r>
              <a:rPr lang="en-US" sz="1200" u="sng" dirty="0">
                <a:latin typeface="Arial Black" panose="020B0A04020102020204" pitchFamily="34" charset="0"/>
              </a:rPr>
              <a:t>compatible scale</a:t>
            </a:r>
            <a:r>
              <a:rPr lang="en-US" sz="1200" dirty="0">
                <a:latin typeface="Arial Black" panose="020B0A04020102020204" pitchFamily="34" charset="0"/>
              </a:rPr>
              <a:t> with the surrounding area.” </a:t>
            </a:r>
            <a:endParaRPr lang="en-US" sz="1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</a:rPr>
              <a:t>A</a:t>
            </a:r>
            <a:r>
              <a:rPr lang="en-US" sz="1200" dirty="0" smtClean="0">
                <a:latin typeface="Arial Black" panose="020B0A04020102020204" pitchFamily="34" charset="0"/>
              </a:rPr>
              <a:t> development of large homes (up </a:t>
            </a:r>
            <a:r>
              <a:rPr lang="en-US" sz="1200" dirty="0">
                <a:latin typeface="Arial Black" panose="020B0A04020102020204" pitchFamily="34" charset="0"/>
              </a:rPr>
              <a:t>to 35 </a:t>
            </a:r>
            <a:r>
              <a:rPr lang="en-US" sz="1200" dirty="0" err="1">
                <a:latin typeface="Arial Black" panose="020B0A04020102020204" pitchFamily="34" charset="0"/>
              </a:rPr>
              <a:t>ft</a:t>
            </a:r>
            <a:r>
              <a:rPr lang="en-US" sz="1200" dirty="0">
                <a:latin typeface="Arial Black" panose="020B0A04020102020204" pitchFamily="34" charset="0"/>
              </a:rPr>
              <a:t> tall, </a:t>
            </a:r>
            <a:r>
              <a:rPr lang="en-US" sz="1200" dirty="0" smtClean="0">
                <a:latin typeface="Arial Black" panose="020B0A04020102020204" pitchFamily="34" charset="0"/>
              </a:rPr>
              <a:t>constructed </a:t>
            </a:r>
            <a:r>
              <a:rPr lang="en-US" sz="1200" dirty="0">
                <a:latin typeface="Arial Black" panose="020B0A04020102020204" pitchFamily="34" charset="0"/>
              </a:rPr>
              <a:t>on high retaining </a:t>
            </a:r>
            <a:r>
              <a:rPr lang="en-US" sz="1200" dirty="0" smtClean="0">
                <a:latin typeface="Arial Black" panose="020B0A04020102020204" pitchFamily="34" charset="0"/>
              </a:rPr>
              <a:t>walls), will loom over the two-story, single-family homes </a:t>
            </a:r>
            <a:r>
              <a:rPr lang="en-US" sz="1200" dirty="0">
                <a:latin typeface="Arial Black" panose="020B0A04020102020204" pitchFamily="34" charset="0"/>
              </a:rPr>
              <a:t>of modest </a:t>
            </a:r>
            <a:r>
              <a:rPr lang="en-US" sz="1200" dirty="0" smtClean="0">
                <a:latin typeface="Arial Black" panose="020B0A04020102020204" pitchFamily="34" charset="0"/>
              </a:rPr>
              <a:t>height in Holmes Run Acres and Raintree.</a:t>
            </a:r>
          </a:p>
          <a:p>
            <a:pPr marL="0" indent="0">
              <a:buNone/>
            </a:pPr>
            <a:endParaRPr lang="en-US" sz="1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</a:rPr>
              <a:t>E</a:t>
            </a:r>
            <a:r>
              <a:rPr lang="en-US" sz="1200" dirty="0" smtClean="0">
                <a:latin typeface="Arial Black" panose="020B0A04020102020204" pitchFamily="34" charset="0"/>
              </a:rPr>
              <a:t>xamples of </a:t>
            </a:r>
            <a:r>
              <a:rPr lang="en-US" sz="1200" dirty="0">
                <a:latin typeface="Arial Black" panose="020B0A04020102020204" pitchFamily="34" charset="0"/>
              </a:rPr>
              <a:t>large </a:t>
            </a:r>
            <a:r>
              <a:rPr lang="en-US" sz="1200" dirty="0" smtClean="0">
                <a:latin typeface="Arial Black" panose="020B0A04020102020204" pitchFamily="34" charset="0"/>
              </a:rPr>
              <a:t>homes behind 10 ft. high retaining walls </a:t>
            </a:r>
            <a:r>
              <a:rPr lang="en-US" sz="1200" dirty="0">
                <a:latin typeface="Arial Black" panose="020B0A04020102020204" pitchFamily="34" charset="0"/>
              </a:rPr>
              <a:t>in the Hudson Quarter (infill) subdivision on Sleepy </a:t>
            </a:r>
            <a:r>
              <a:rPr lang="en-US" sz="1200" dirty="0" smtClean="0">
                <a:latin typeface="Arial Black" panose="020B0A04020102020204" pitchFamily="34" charset="0"/>
              </a:rPr>
              <a:t>Hollow Rd. </a:t>
            </a:r>
          </a:p>
          <a:p>
            <a:pPr marL="0" indent="0" algn="ctr">
              <a:buNone/>
            </a:pPr>
            <a:endParaRPr lang="en-US" sz="12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A picture containing road, sky, outdoor, stree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6" y="2438400"/>
            <a:ext cx="5040318" cy="3343701"/>
          </a:xfrm>
          <a:prstGeom prst="rect">
            <a:avLst/>
          </a:prstGeom>
        </p:spPr>
      </p:pic>
      <p:pic>
        <p:nvPicPr>
          <p:cNvPr id="5" name="Picture 4" descr="A white house with a car parked in front of it&#10;&#10;Description automatically generated with low confid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49" y="2438399"/>
            <a:ext cx="4859487" cy="3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6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61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Plan Change to </a:t>
            </a:r>
            <a:r>
              <a:rPr lang="en-US" sz="2000" b="1" dirty="0" smtClean="0">
                <a:latin typeface="Arial Black" panose="020B0A04020102020204" pitchFamily="34" charset="0"/>
              </a:rPr>
              <a:t>PDH-4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299"/>
            <a:ext cx="10515600" cy="494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</a:rPr>
              <a:t>For Raintree, </a:t>
            </a:r>
            <a:r>
              <a:rPr lang="en-US" sz="1600" dirty="0">
                <a:latin typeface="Arial Black" panose="020B0A04020102020204" pitchFamily="34" charset="0"/>
              </a:rPr>
              <a:t>residential development is the preferred option for </a:t>
            </a:r>
            <a:r>
              <a:rPr lang="en-US" sz="1600" dirty="0" smtClean="0">
                <a:latin typeface="Arial Black" panose="020B0A04020102020204" pitchFamily="34" charset="0"/>
              </a:rPr>
              <a:t>this </a:t>
            </a:r>
            <a:r>
              <a:rPr lang="en-US" sz="1600" dirty="0" smtClean="0">
                <a:latin typeface="Arial Black" panose="020B0A04020102020204" pitchFamily="34" charset="0"/>
              </a:rPr>
              <a:t>property. </a:t>
            </a:r>
            <a:endParaRPr lang="en-US" sz="1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</a:rPr>
              <a:t>Raintree has </a:t>
            </a:r>
            <a:r>
              <a:rPr lang="en-US" sz="1600" dirty="0">
                <a:latin typeface="Arial Black" panose="020B0A04020102020204" pitchFamily="34" charset="0"/>
              </a:rPr>
              <a:t>serious concerns </a:t>
            </a:r>
            <a:r>
              <a:rPr lang="en-US" sz="1600" dirty="0" smtClean="0">
                <a:latin typeface="Arial Black" panose="020B0A04020102020204" pitchFamily="34" charset="0"/>
              </a:rPr>
              <a:t>with the proposed development and </a:t>
            </a:r>
            <a:r>
              <a:rPr lang="en-US" sz="1600" dirty="0">
                <a:latin typeface="Arial Black" panose="020B0A04020102020204" pitchFamily="34" charset="0"/>
              </a:rPr>
              <a:t>opposes a Plan change to expedite its implementation. </a:t>
            </a:r>
            <a:endParaRPr lang="en-US" sz="1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</a:rPr>
              <a:t>Separated from </a:t>
            </a:r>
            <a:r>
              <a:rPr lang="en-US" sz="1600" dirty="0" smtClean="0">
                <a:latin typeface="Arial Black" panose="020B0A04020102020204" pitchFamily="34" charset="0"/>
              </a:rPr>
              <a:t>the </a:t>
            </a:r>
            <a:r>
              <a:rPr lang="en-US" sz="1600" dirty="0">
                <a:latin typeface="Arial Black" panose="020B0A04020102020204" pitchFamily="34" charset="0"/>
              </a:rPr>
              <a:t>development concept, Raintree would not oppose a </a:t>
            </a:r>
            <a:r>
              <a:rPr lang="en-US" sz="1600" dirty="0" smtClean="0">
                <a:latin typeface="Arial Black" panose="020B0A04020102020204" pitchFamily="34" charset="0"/>
              </a:rPr>
              <a:t>Comprehensive </a:t>
            </a:r>
            <a:r>
              <a:rPr lang="en-US" sz="1600" dirty="0">
                <a:latin typeface="Arial Black" panose="020B0A04020102020204" pitchFamily="34" charset="0"/>
              </a:rPr>
              <a:t>Plan change from R-2 to PDH-4.  </a:t>
            </a:r>
            <a:endParaRPr lang="en-US" sz="1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</a:rPr>
              <a:t>T</a:t>
            </a:r>
            <a:r>
              <a:rPr lang="en-US" sz="1600" dirty="0" smtClean="0">
                <a:latin typeface="Arial Black" panose="020B0A04020102020204" pitchFamily="34" charset="0"/>
              </a:rPr>
              <a:t>he </a:t>
            </a:r>
            <a:r>
              <a:rPr lang="en-US" sz="1600" dirty="0">
                <a:latin typeface="Arial Black" panose="020B0A04020102020204" pitchFamily="34" charset="0"/>
              </a:rPr>
              <a:t>development concept should be </a:t>
            </a:r>
            <a:r>
              <a:rPr lang="en-US" sz="1600" dirty="0" smtClean="0">
                <a:latin typeface="Arial Black" panose="020B0A04020102020204" pitchFamily="34" charset="0"/>
              </a:rPr>
              <a:t>pursued through the </a:t>
            </a:r>
            <a:r>
              <a:rPr lang="en-US" sz="1600" dirty="0">
                <a:latin typeface="Arial Black" panose="020B0A04020102020204" pitchFamily="34" charset="0"/>
              </a:rPr>
              <a:t>conventional re-zoning </a:t>
            </a:r>
            <a:r>
              <a:rPr lang="en-US" sz="1600" dirty="0" smtClean="0">
                <a:latin typeface="Arial Black" panose="020B0A04020102020204" pitchFamily="34" charset="0"/>
              </a:rPr>
              <a:t>(RZ) process</a:t>
            </a:r>
            <a:r>
              <a:rPr lang="en-US" sz="1600" dirty="0">
                <a:latin typeface="Arial Black" panose="020B0A04020102020204" pitchFamily="34" charset="0"/>
              </a:rPr>
              <a:t>, including a final development plan </a:t>
            </a:r>
            <a:r>
              <a:rPr lang="en-US" sz="1600" dirty="0" smtClean="0">
                <a:latin typeface="Arial Black" panose="020B0A04020102020204" pitchFamily="34" charset="0"/>
              </a:rPr>
              <a:t>(FDP) and a concurrent </a:t>
            </a:r>
            <a:r>
              <a:rPr lang="en-US" sz="1600" dirty="0">
                <a:latin typeface="Arial Black" panose="020B0A04020102020204" pitchFamily="34" charset="0"/>
              </a:rPr>
              <a:t>Plan amendment.  </a:t>
            </a:r>
            <a:endParaRPr lang="en-US" sz="1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</a:rPr>
              <a:t>The </a:t>
            </a:r>
            <a:r>
              <a:rPr lang="en-US" sz="1600" dirty="0">
                <a:latin typeface="Arial Black" panose="020B0A04020102020204" pitchFamily="34" charset="0"/>
              </a:rPr>
              <a:t>RZ/FDP process would address and hopefully resolve the concerns </a:t>
            </a:r>
            <a:r>
              <a:rPr lang="en-US" sz="1600" dirty="0" smtClean="0">
                <a:latin typeface="Arial Black" panose="020B0A04020102020204" pitchFamily="34" charset="0"/>
              </a:rPr>
              <a:t>of Raintree.</a:t>
            </a:r>
            <a:endParaRPr lang="en-US" sz="1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7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378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Office Theme</vt:lpstr>
      <vt:lpstr>2023 Site Specific Plan Amendment Process Comments on CPN22-MA-006, Madison Acquisitions, LLC R-2 to PDH-4 at Gallows Road and Libeau Lane   </vt:lpstr>
      <vt:lpstr>TOPOGRAPHY</vt:lpstr>
      <vt:lpstr>Storm Water Management</vt:lpstr>
      <vt:lpstr>Traffic</vt:lpstr>
      <vt:lpstr>Scale of Development</vt:lpstr>
      <vt:lpstr>Plan Change to PDH-4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Site Specific Plan Amendment Process Comments on CPN22-MA-006, Madison Acquisitions, LLC R-2 to PDH-4 at Gallows Road and Libeau Lane</dc:title>
  <dc:creator>Microsoft account</dc:creator>
  <cp:lastModifiedBy>Microsoft account</cp:lastModifiedBy>
  <cp:revision>55</cp:revision>
  <cp:lastPrinted>2023-03-09T23:12:02Z</cp:lastPrinted>
  <dcterms:created xsi:type="dcterms:W3CDTF">2023-03-07T23:54:38Z</dcterms:created>
  <dcterms:modified xsi:type="dcterms:W3CDTF">2023-03-09T23:14:46Z</dcterms:modified>
</cp:coreProperties>
</file>